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66" r:id="rId11"/>
    <p:sldId id="267" r:id="rId12"/>
    <p:sldId id="273" r:id="rId13"/>
    <p:sldId id="272" r:id="rId14"/>
    <p:sldId id="274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F0CD"/>
    <a:srgbClr val="7030A0"/>
    <a:srgbClr val="E99A4B"/>
    <a:srgbClr val="7ABFF2"/>
    <a:srgbClr val="399FEB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05" autoAdjust="0"/>
  </p:normalViewPr>
  <p:slideViewPr>
    <p:cSldViewPr snapToGrid="0">
      <p:cViewPr varScale="1">
        <p:scale>
          <a:sx n="104" d="100"/>
          <a:sy n="10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884A-DE90-4573-924C-B35746F1E17B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FB3FF-125E-4B38-B2E7-E5AAD251B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7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2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the author of the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13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62EA-0AB2-D28C-B2BC-0767EFFFD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CB79B-11BD-BF61-684B-D99F430F7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4A6AF-C235-2077-0C3F-982E5BDA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95BF-5795-4EC8-B925-EBA606E4765B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EFCC4-E32F-63EA-96CD-89BF695C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53D8F-7451-1489-28BA-E83034DD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7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8DF20-65A7-C491-1EA9-CFA6128D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9F486-50C6-A290-156D-232B51101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5C288-79BA-CFE7-0EFF-9AC5EC34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C525-1653-4E78-A34F-C4D50CC63D1A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D0504-58A6-69F6-EFA9-E4D512A2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8DAB3-2590-A74A-E1D8-25F182BC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0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8CB36-D821-587B-03BC-A03D33D53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F29CC-B646-51E7-42E8-3A87690BF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BAAE5-818C-06CA-4342-2F87F5EE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F1084-A06A-4EBF-8659-482212630B72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3B561-5E42-F6F0-336E-45A731DB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04400-7CEB-8D41-F143-6AF63923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5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DC50-FC59-D64B-86CA-27BF7E6A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3F43E-CE99-85C2-0F21-C2CF5A098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27E3A-FC58-FAF1-1DE8-3590D736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9983-97F7-4668-BAD6-E5C5F4B7864E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55208-65A5-C4C3-6F6D-892A7D4E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0E044-DF39-B813-1311-A6BA96C0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4DA9-4C8C-0086-561B-A8567AA7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12C75-9BAE-8A28-3824-8FD553461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39512-6B96-4A7B-7A30-B1F33BEB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46C19-7599-47A3-8922-5FC3420AE27C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A6D4C-D21E-501D-7BBC-13A631B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F2939-9899-09D0-2E7F-DCA4DF14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199F-02A6-F7FB-C3C1-23C7CC2C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5466-0871-BED7-E0B6-413274AC1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87AC2-7FE7-93A2-673B-4ED6C021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3C951-DF18-3D8A-13AE-ADEDA81A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A227-DC7C-4D41-9FF9-7C7168FA3F1F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096DA-0332-94D9-3B94-46836252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746D6-4E58-C206-103D-552AC06F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901-7627-FFD0-7600-AEC209D1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34C5-4989-1A91-27BE-50A797709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1CD50-25C6-B876-4B81-FE3737064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A1EE0-430B-11AB-DEF4-17416444F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A0CAA-361F-219B-D0DF-11CB08563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888C07-E28C-54BD-F854-E6EF7010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7A01-38FC-4C5C-8761-A939DD005D01}" type="datetime1">
              <a:rPr lang="en-US" smtClean="0"/>
              <a:t>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489099-2B82-F915-77E6-D0826A79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CDE24-6DAE-5731-F083-21D72598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4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DDCE-BEF2-6B07-211B-35F49188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5DBB1-50C4-07D5-8A7F-48CEE70C5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C02C-66A3-4218-AD94-4D5FCD60EBC9}" type="datetime1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9F503-4AB9-F5C3-5A88-72C68228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3244-F2D5-47AB-4BE3-87183945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79E95-CF1D-8B2C-E817-21EF9FCC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EDF9B-0186-4968-A4EB-FE38623CCF35}" type="datetime1">
              <a:rPr lang="en-US" smtClean="0"/>
              <a:t>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618A9-E993-2EE9-3BA7-0204F0FBE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BEE07-15EB-0B9B-B240-364978D0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0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7A73-1704-283E-5A94-2A874BCE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AB476-91B3-E2C7-CE6E-68DA2BF69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BA2A0-A728-5C88-DC4F-5ABFBDBC9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6785E-4822-B6AF-F770-B88E171E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DB77-4A35-4B39-8C1D-F1E326001E47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23BD5-BC56-1206-386D-3D9A0462D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20BFF-24EA-61AE-022C-90FABB6F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21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0BAD-8E74-EA71-0A27-21ADA178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38DA8-427F-BB16-48CA-AD6D56288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590D7-D189-D0BD-FDDA-6BCDA3C21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229AC-A46A-2462-1F88-FA962FC3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CAC95-5B9E-4926-A455-E87D3384D12B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A2BDC-3220-EB26-23D8-AC114F08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C4EF4-BA60-928B-4B8F-5869EDE1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6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15040-93B2-1D5F-CF98-9B648CFF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334DA-D230-6D1B-A3DF-1E7E9B9C2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EB527-329B-BD38-2211-B645E49B9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DD0F-030D-40D4-B7D7-829EB53224AA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36EAB-1DE0-C171-A18B-00C6E416C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44805-BB65-9A33-DC80-91DF4FD85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2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8367B7B-8396-E9A3-A68F-46BC73E96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" r="23037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C016F-BD07-87F3-E4D3-2181D3185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Deep Learning CAD Project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239DA-5B77-96C9-0715-42C55879B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Abdelrahman HABIB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E6223-2E7C-83CD-DAD6-A1A41852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1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[4/6] Configurations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5109215"/>
                  </p:ext>
                </p:extLst>
              </p:nvPr>
            </p:nvGraphicFramePr>
            <p:xfrm>
              <a:off x="756121" y="1323405"/>
              <a:ext cx="10597677" cy="3770567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301278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613031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 (</a:t>
                          </a:r>
                          <a:r>
                            <a:rPr lang="en-US" sz="1600" dirty="0" err="1"/>
                            <a:t>EarlyStopping</a:t>
                          </a:r>
                          <a:r>
                            <a:rPr lang="en-US" sz="1600" dirty="0"/>
                            <a:t> stops with patient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Experiments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/>
                            <a:t>No Masks, Experiments 1, 2:</a:t>
                          </a:r>
                        </a:p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𝑊𝑒𝑖𝑔h𝑡𝑒𝑑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𝐶𝐸</m:t>
                                </m:r>
                              </m:oMath>
                            </m:oMathPara>
                          </a14:m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600" dirty="0"/>
                        </a:p>
                        <a:p>
                          <a:pPr marL="0" indent="0">
                            <a:buNone/>
                          </a:pPr>
                          <a:r>
                            <a:rPr lang="en-US" sz="1600" b="1" dirty="0"/>
                            <a:t>With masks, Experiments 3, 4:</a:t>
                          </a:r>
                          <a:endParaRPr lang="en-US" sz="1600" b="1" i="0" dirty="0">
                            <a:latin typeface="+mn-lt"/>
                          </a:endParaRPr>
                        </a:p>
                        <a:p>
                          <a:pPr marL="0" indent="0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𝑊𝑒𝑖𝑔h𝑡𝑒𝑑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0.001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sz="1400" i="1" dirty="0"/>
                            <a:t>.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/>
                            <a:t>No Masks, Experiments 1, 2: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𝑀𝑢𝑙𝑡𝑖𝑐𝑙𝑎𝑠𝑠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𝑓𝑜𝑐𝑎𝑙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oMath>
                          </a14:m>
                          <a:r>
                            <a:rPr lang="en-US" sz="1600" dirty="0"/>
                            <a:t> *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/>
                            <a:t>With masks, Experiments 3, 4:</a:t>
                          </a:r>
                          <a:endParaRPr lang="en-US" sz="1600" b="1" i="0"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𝑀𝑢𝑙𝑡𝑖𝑐𝑙𝑎𝑠𝑠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𝑓𝑜𝑐𝑎𝑙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0.001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sz="1400" i="1" dirty="0"/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5109215"/>
                  </p:ext>
                </p:extLst>
              </p:nvPr>
            </p:nvGraphicFramePr>
            <p:xfrm>
              <a:off x="756121" y="1323405"/>
              <a:ext cx="10597677" cy="3770567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301278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613031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 (</a:t>
                          </a:r>
                          <a:r>
                            <a:rPr lang="en-US" sz="1600" dirty="0" err="1"/>
                            <a:t>EarlyStopping</a:t>
                          </a:r>
                          <a:r>
                            <a:rPr lang="en-US" sz="1600" dirty="0"/>
                            <a:t> stops with patient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Experiments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199764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571" t="-89634" r="-102116" b="-35366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6398" t="-89634" r="-390" b="-3536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BA8913-4C0D-DBAF-72B0-49F38A4A5EC2}"/>
              </a:ext>
            </a:extLst>
          </p:cNvPr>
          <p:cNvSpPr txBox="1"/>
          <p:nvPr/>
        </p:nvSpPr>
        <p:spPr>
          <a:xfrm>
            <a:off x="756121" y="5151815"/>
            <a:ext cx="10597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 </a:t>
            </a:r>
            <a:r>
              <a:rPr lang="en-US" sz="1600" b="1" i="1" dirty="0"/>
              <a:t>Multi-class focal loss </a:t>
            </a:r>
            <a:r>
              <a:rPr lang="en-US" sz="1600" i="1" dirty="0"/>
              <a:t>is initialized with weighted CE, making it </a:t>
            </a:r>
            <a:r>
              <a:rPr lang="en-US" sz="1600" b="1" i="1" dirty="0"/>
              <a:t>handle class imbalance for challenge 2</a:t>
            </a:r>
            <a:r>
              <a:rPr lang="en-US" sz="1600" i="1" dirty="0"/>
              <a:t>. </a:t>
            </a:r>
          </a:p>
          <a:p>
            <a:r>
              <a:rPr lang="en-US" sz="1600" i="1" dirty="0"/>
              <a:t>* The attention blocks outputs features plus an attention mask. We compare it to the segmentation we made and produce a loss that is </a:t>
            </a:r>
            <a:r>
              <a:rPr lang="en-US" sz="1600" b="1" i="1" dirty="0"/>
              <a:t>only used in the training loop </a:t>
            </a:r>
            <a:r>
              <a:rPr lang="en-US" sz="1600" i="1" dirty="0"/>
              <a:t>to control the overall training loss based on the attention mask accuracy!</a:t>
            </a:r>
          </a:p>
          <a:p>
            <a:r>
              <a:rPr lang="en-US" sz="1600" i="1" dirty="0"/>
              <a:t>* The only difference between attention mask 1 and 2 are the sizes (different scale factor used).</a:t>
            </a:r>
          </a:p>
        </p:txBody>
      </p:sp>
    </p:spTree>
    <p:extLst>
      <p:ext uri="{BB962C8B-B14F-4D97-AF65-F5344CB8AC3E}">
        <p14:creationId xmlns:p14="http://schemas.microsoft.com/office/powerpoint/2010/main" val="13346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[5/6] Results and Discussion – Challenge 1 </a:t>
            </a:r>
            <a:r>
              <a:rPr lang="en-US" sz="3200" baseline="-25000" dirty="0"/>
              <a:t>(1/4)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07F3A-EAD9-FABE-680B-FAF02E45D498}"/>
              </a:ext>
            </a:extLst>
          </p:cNvPr>
          <p:cNvSpPr txBox="1"/>
          <p:nvPr/>
        </p:nvSpPr>
        <p:spPr>
          <a:xfrm>
            <a:off x="756122" y="5954826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AFB15025-A94D-60EB-FF69-49B990D97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3" y="1669868"/>
            <a:ext cx="8795657" cy="3518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8AA5B-8E80-2BDF-977B-B3553A1CA291}"/>
              </a:ext>
            </a:extLst>
          </p:cNvPr>
          <p:cNvSpPr txBox="1"/>
          <p:nvPr/>
        </p:nvSpPr>
        <p:spPr>
          <a:xfrm>
            <a:off x="756121" y="2044721"/>
            <a:ext cx="36692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88.3825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88.2887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76.7159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93.6820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82.8954</a:t>
            </a:r>
          </a:p>
        </p:txBody>
      </p:sp>
    </p:spTree>
    <p:extLst>
      <p:ext uri="{BB962C8B-B14F-4D97-AF65-F5344CB8AC3E}">
        <p14:creationId xmlns:p14="http://schemas.microsoft.com/office/powerpoint/2010/main" val="885947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[5/6] Results and Discussion – Challenge 1 </a:t>
            </a:r>
            <a:r>
              <a:rPr lang="en-US" sz="3200" baseline="-25000" dirty="0"/>
              <a:t>(2/4)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89757-7734-CFAC-71C5-8FEF0D901ABB}"/>
              </a:ext>
            </a:extLst>
          </p:cNvPr>
          <p:cNvSpPr txBox="1"/>
          <p:nvPr/>
        </p:nvSpPr>
        <p:spPr>
          <a:xfrm>
            <a:off x="756121" y="5708605"/>
            <a:ext cx="1059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+ number – improvement made by the ensemble.</a:t>
            </a:r>
          </a:p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pic>
        <p:nvPicPr>
          <p:cNvPr id="6" name="Picture 5" descr="A blue and white graph&#10;&#10;Description automatically generated">
            <a:extLst>
              <a:ext uri="{FF2B5EF4-FFF2-40B4-BE49-F238E27FC236}">
                <a16:creationId xmlns:a16="http://schemas.microsoft.com/office/drawing/2014/main" id="{742FB154-E7AD-4231-D7A0-21704367D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90" y="1660538"/>
            <a:ext cx="8842310" cy="3536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44656-67E6-D533-8CA8-70814011D0C8}"/>
              </a:ext>
            </a:extLst>
          </p:cNvPr>
          <p:cNvSpPr txBox="1"/>
          <p:nvPr/>
        </p:nvSpPr>
        <p:spPr>
          <a:xfrm>
            <a:off x="756121" y="2044721"/>
            <a:ext cx="36692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Ensemble</a:t>
            </a:r>
            <a:r>
              <a:rPr lang="en-US" sz="1600" b="1" i="1" dirty="0">
                <a:highlight>
                  <a:srgbClr val="FFFF00"/>
                </a:highlight>
              </a:rPr>
              <a:t>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using k=5 folds.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93.5194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93.481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87.0255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95.7017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91.2600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81F16-B8A5-5D53-BB8F-5494BDD39541}"/>
              </a:ext>
            </a:extLst>
          </p:cNvPr>
          <p:cNvSpPr txBox="1"/>
          <p:nvPr/>
        </p:nvSpPr>
        <p:spPr>
          <a:xfrm>
            <a:off x="2702878" y="351333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+ 5.1369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CD561-987F-02C0-6BE7-546B85783E70}"/>
              </a:ext>
            </a:extLst>
          </p:cNvPr>
          <p:cNvSpPr txBox="1"/>
          <p:nvPr/>
        </p:nvSpPr>
        <p:spPr>
          <a:xfrm>
            <a:off x="2702878" y="3758164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+ 5.1923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FF4BD-42BA-70BB-F1CA-BD215CB2EFA5}"/>
              </a:ext>
            </a:extLst>
          </p:cNvPr>
          <p:cNvSpPr txBox="1"/>
          <p:nvPr/>
        </p:nvSpPr>
        <p:spPr>
          <a:xfrm>
            <a:off x="2702878" y="4026221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+ 10.3096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C6007-09C7-C1F2-9877-A9DDEE46C486}"/>
              </a:ext>
            </a:extLst>
          </p:cNvPr>
          <p:cNvSpPr txBox="1"/>
          <p:nvPr/>
        </p:nvSpPr>
        <p:spPr>
          <a:xfrm>
            <a:off x="3525327" y="4491496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+ 2.0197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DFE7A-B79E-1062-19BA-297A04251A60}"/>
              </a:ext>
            </a:extLst>
          </p:cNvPr>
          <p:cNvSpPr txBox="1"/>
          <p:nvPr/>
        </p:nvSpPr>
        <p:spPr>
          <a:xfrm>
            <a:off x="3525327" y="4729544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+ 8.3646</a:t>
            </a:r>
          </a:p>
        </p:txBody>
      </p:sp>
    </p:spTree>
    <p:extLst>
      <p:ext uri="{BB962C8B-B14F-4D97-AF65-F5344CB8AC3E}">
        <p14:creationId xmlns:p14="http://schemas.microsoft.com/office/powerpoint/2010/main" val="4281876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[5/6] Results and Discussion – Challenge 2 </a:t>
            </a:r>
            <a:r>
              <a:rPr lang="en-US" sz="3200" baseline="-25000" dirty="0"/>
              <a:t>(3/4)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A graph and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6D795EF-1F61-E74E-C28B-CDF97AEF8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18" y="1673525"/>
            <a:ext cx="8741982" cy="3496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C25E7-F388-CDEE-5B2E-DEF4C3FF9562}"/>
              </a:ext>
            </a:extLst>
          </p:cNvPr>
          <p:cNvSpPr txBox="1"/>
          <p:nvPr/>
        </p:nvSpPr>
        <p:spPr>
          <a:xfrm>
            <a:off x="756121" y="2044721"/>
            <a:ext cx="36692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93.3858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98.4695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87.9904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96.3127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94.5783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65.9574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614A4-C89B-9394-884C-4B21D7497466}"/>
              </a:ext>
            </a:extLst>
          </p:cNvPr>
          <p:cNvSpPr txBox="1"/>
          <p:nvPr/>
        </p:nvSpPr>
        <p:spPr>
          <a:xfrm>
            <a:off x="756122" y="5954826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</p:spTree>
    <p:extLst>
      <p:ext uri="{BB962C8B-B14F-4D97-AF65-F5344CB8AC3E}">
        <p14:creationId xmlns:p14="http://schemas.microsoft.com/office/powerpoint/2010/main" val="809857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[5/6] Results and Discussion – Challenge 2 </a:t>
            </a:r>
            <a:r>
              <a:rPr lang="en-US" sz="3200" baseline="-25000" dirty="0"/>
              <a:t>(4/4)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CF056549-396D-2209-DC34-0531C3CF0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34" y="1690777"/>
            <a:ext cx="8746466" cy="3498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FB3B5F-0BF6-9703-965B-61B7782A01E9}"/>
              </a:ext>
            </a:extLst>
          </p:cNvPr>
          <p:cNvSpPr txBox="1"/>
          <p:nvPr/>
        </p:nvSpPr>
        <p:spPr>
          <a:xfrm>
            <a:off x="756121" y="2044721"/>
            <a:ext cx="36692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Ensemble</a:t>
            </a:r>
            <a:r>
              <a:rPr lang="en-US" sz="1600" b="1" i="1" dirty="0">
                <a:highlight>
                  <a:srgbClr val="FFFF00"/>
                </a:highlight>
              </a:rPr>
              <a:t>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using k=5 folds.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97.5591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99.8111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95.6179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97.7876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97.9919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93.6170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C5D4C-4A42-3382-CB6A-6069D34615FE}"/>
              </a:ext>
            </a:extLst>
          </p:cNvPr>
          <p:cNvSpPr txBox="1"/>
          <p:nvPr/>
        </p:nvSpPr>
        <p:spPr>
          <a:xfrm>
            <a:off x="756121" y="5708605"/>
            <a:ext cx="1059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+ number – improvement made by the ensemble.</a:t>
            </a:r>
          </a:p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41D32-FAAF-D4FF-6D2B-9816B1030F98}"/>
              </a:ext>
            </a:extLst>
          </p:cNvPr>
          <p:cNvSpPr txBox="1"/>
          <p:nvPr/>
        </p:nvSpPr>
        <p:spPr>
          <a:xfrm>
            <a:off x="2702878" y="351333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+ 4.1733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A5500-95D9-035A-A365-5EB0C8131F11}"/>
              </a:ext>
            </a:extLst>
          </p:cNvPr>
          <p:cNvSpPr txBox="1"/>
          <p:nvPr/>
        </p:nvSpPr>
        <p:spPr>
          <a:xfrm>
            <a:off x="2702878" y="3758164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+ 1.3416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50457-80A8-11BC-53C4-A1042E52B36C}"/>
              </a:ext>
            </a:extLst>
          </p:cNvPr>
          <p:cNvSpPr txBox="1"/>
          <p:nvPr/>
        </p:nvSpPr>
        <p:spPr>
          <a:xfrm>
            <a:off x="2702878" y="4002990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+ 7.6275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FD537-DBB8-5CA5-3E79-AE771BE9E6CA}"/>
              </a:ext>
            </a:extLst>
          </p:cNvPr>
          <p:cNvSpPr txBox="1"/>
          <p:nvPr/>
        </p:nvSpPr>
        <p:spPr>
          <a:xfrm>
            <a:off x="3525327" y="4492642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+ 1.4749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E3CB9-3032-0A56-E5BB-E6ED1B29DE03}"/>
              </a:ext>
            </a:extLst>
          </p:cNvPr>
          <p:cNvSpPr txBox="1"/>
          <p:nvPr/>
        </p:nvSpPr>
        <p:spPr>
          <a:xfrm>
            <a:off x="3523108" y="4720814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+ 3.4136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9E97B-9774-D7C9-2E61-E386414E14C9}"/>
              </a:ext>
            </a:extLst>
          </p:cNvPr>
          <p:cNvSpPr txBox="1"/>
          <p:nvPr/>
        </p:nvSpPr>
        <p:spPr>
          <a:xfrm>
            <a:off x="3523108" y="4951350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+ 27.6596</a:t>
            </a:r>
          </a:p>
        </p:txBody>
      </p:sp>
    </p:spTree>
    <p:extLst>
      <p:ext uri="{BB962C8B-B14F-4D97-AF65-F5344CB8AC3E}">
        <p14:creationId xmlns:p14="http://schemas.microsoft.com/office/powerpoint/2010/main" val="122110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[6/6]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908EA-A18E-4DD1-B9D8-F926275FC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603" y="1539009"/>
            <a:ext cx="1889991" cy="1889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065818-492D-D9EF-36E1-318A83165FBB}"/>
              </a:ext>
            </a:extLst>
          </p:cNvPr>
          <p:cNvSpPr txBox="1"/>
          <p:nvPr/>
        </p:nvSpPr>
        <p:spPr>
          <a:xfrm>
            <a:off x="7665603" y="1369732"/>
            <a:ext cx="1889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Skin Hair Dataset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924EFF-D80C-4515-6A09-013D7912F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082" y="1548394"/>
            <a:ext cx="1889992" cy="18899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BA1A40-894F-CDFB-8EC1-B58B1D951642}"/>
              </a:ext>
            </a:extLst>
          </p:cNvPr>
          <p:cNvSpPr txBox="1"/>
          <p:nvPr/>
        </p:nvSpPr>
        <p:spPr>
          <a:xfrm>
            <a:off x="9700082" y="1369732"/>
            <a:ext cx="1889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191320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[Appendix] Skin Lesion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ABE98-9811-CD8B-49C7-61277CCC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636" y="2261909"/>
            <a:ext cx="2078163" cy="140830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377A27-76A2-F18E-42A3-9BF3299B68A9}"/>
              </a:ext>
            </a:extLst>
          </p:cNvPr>
          <p:cNvSpPr/>
          <p:nvPr/>
        </p:nvSpPr>
        <p:spPr>
          <a:xfrm>
            <a:off x="3581180" y="1658181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Crop Frame, Extract Hair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18E210-AF46-CCDE-41DB-57DC881D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89" y="2261910"/>
            <a:ext cx="2059948" cy="139596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7179CCD-D1B0-E7F5-669E-645DA0DDF8E6}"/>
              </a:ext>
            </a:extLst>
          </p:cNvPr>
          <p:cNvSpPr/>
          <p:nvPr/>
        </p:nvSpPr>
        <p:spPr>
          <a:xfrm>
            <a:off x="904524" y="1658179"/>
            <a:ext cx="1987077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Raw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2A1D0F-33E4-55B0-1876-273F788E2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82" y="2254572"/>
            <a:ext cx="2059949" cy="139596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20889F-861D-A0E2-95BF-FDA06BCF7B9B}"/>
              </a:ext>
            </a:extLst>
          </p:cNvPr>
          <p:cNvSpPr/>
          <p:nvPr/>
        </p:nvSpPr>
        <p:spPr>
          <a:xfrm>
            <a:off x="6302717" y="1658178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Gaussian Filter, CLAHE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764135-A7A3-8FB9-6E2E-78D2F4350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247" y="2261909"/>
            <a:ext cx="2059950" cy="1395966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24986CD-036A-2A47-113D-B06B8474ED89}"/>
              </a:ext>
            </a:extLst>
          </p:cNvPr>
          <p:cNvSpPr/>
          <p:nvPr/>
        </p:nvSpPr>
        <p:spPr>
          <a:xfrm>
            <a:off x="9060683" y="1658181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Mean Shift Filter (Pyramid = 4)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F55F69-006C-CA6F-A9EB-6510804CA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7116" y="4509095"/>
            <a:ext cx="2059948" cy="1395965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49E822C-9DAB-7CA1-D17F-174754FCB529}"/>
              </a:ext>
            </a:extLst>
          </p:cNvPr>
          <p:cNvSpPr/>
          <p:nvPr/>
        </p:nvSpPr>
        <p:spPr>
          <a:xfrm>
            <a:off x="9133551" y="3916967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KMeans</a:t>
            </a:r>
            <a:r>
              <a:rPr lang="en-US" sz="1600" dirty="0">
                <a:solidFill>
                  <a:schemeClr val="tx1"/>
                </a:solidFill>
              </a:rPr>
              <a:t> (K=2)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FDCC1C-8363-769F-B4B6-031748283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147" y="4509095"/>
            <a:ext cx="2059948" cy="139596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FD11EE0-9A11-D7E3-7FDF-78F771098D0A}"/>
              </a:ext>
            </a:extLst>
          </p:cNvPr>
          <p:cNvSpPr/>
          <p:nvPr/>
        </p:nvSpPr>
        <p:spPr>
          <a:xfrm>
            <a:off x="6375582" y="3919617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Remove Circular Borders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176F231-4E27-F91F-8AA6-A8B7E3559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4744" y="4509095"/>
            <a:ext cx="2059948" cy="1395965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6F7EF37-23D6-DE2F-44A6-1B0C182B4EBE}"/>
              </a:ext>
            </a:extLst>
          </p:cNvPr>
          <p:cNvSpPr/>
          <p:nvPr/>
        </p:nvSpPr>
        <p:spPr>
          <a:xfrm>
            <a:off x="3581180" y="3924304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Erode – Remove Lines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6DEA767-D99C-6193-1D0F-EF4CC8B6A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647" y="4509095"/>
            <a:ext cx="2059948" cy="1395965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8D23061-3521-2F47-400C-4D1734DBB32B}"/>
              </a:ext>
            </a:extLst>
          </p:cNvPr>
          <p:cNvSpPr/>
          <p:nvPr/>
        </p:nvSpPr>
        <p:spPr>
          <a:xfrm>
            <a:off x="896080" y="3924303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Keep Largest Center Region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429015-5E87-7763-73E8-F9B227EA4F22}"/>
              </a:ext>
            </a:extLst>
          </p:cNvPr>
          <p:cNvCxnSpPr>
            <a:stCxn id="12" idx="3"/>
            <a:endCxn id="6" idx="1"/>
          </p:cNvCxnSpPr>
          <p:nvPr/>
        </p:nvCxnSpPr>
        <p:spPr>
          <a:xfrm>
            <a:off x="2891601" y="1950575"/>
            <a:ext cx="6895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66EB79-371B-B7A6-1664-F4CDE510D33B}"/>
              </a:ext>
            </a:extLst>
          </p:cNvPr>
          <p:cNvCxnSpPr>
            <a:stCxn id="6" idx="3"/>
            <a:endCxn id="15" idx="1"/>
          </p:cNvCxnSpPr>
          <p:nvPr/>
        </p:nvCxnSpPr>
        <p:spPr>
          <a:xfrm flipV="1">
            <a:off x="5568258" y="1950574"/>
            <a:ext cx="73445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2661B6-6A00-0116-5EB6-A76A4FD3F5DE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>
            <a:off x="8289795" y="1950574"/>
            <a:ext cx="770888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D03EB8A-9776-6D2D-6811-A797B97331EB}"/>
              </a:ext>
            </a:extLst>
          </p:cNvPr>
          <p:cNvCxnSpPr>
            <a:endCxn id="25" idx="3"/>
          </p:cNvCxnSpPr>
          <p:nvPr/>
        </p:nvCxnSpPr>
        <p:spPr>
          <a:xfrm rot="16200000" flipH="1">
            <a:off x="9973020" y="3061752"/>
            <a:ext cx="2258787" cy="36433"/>
          </a:xfrm>
          <a:prstGeom prst="bentConnector4">
            <a:avLst>
              <a:gd name="adj1" fmla="val 184"/>
              <a:gd name="adj2" fmla="val 72745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F6034E3-F463-65AF-3D9D-FBBF11902773}"/>
              </a:ext>
            </a:extLst>
          </p:cNvPr>
          <p:cNvCxnSpPr>
            <a:stCxn id="25" idx="1"/>
            <a:endCxn id="28" idx="3"/>
          </p:cNvCxnSpPr>
          <p:nvPr/>
        </p:nvCxnSpPr>
        <p:spPr>
          <a:xfrm flipH="1">
            <a:off x="8362661" y="4209363"/>
            <a:ext cx="770890" cy="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48DC248-61A2-7809-C3BD-33CFF7FD2D6F}"/>
              </a:ext>
            </a:extLst>
          </p:cNvPr>
          <p:cNvCxnSpPr>
            <a:stCxn id="28" idx="1"/>
            <a:endCxn id="31" idx="3"/>
          </p:cNvCxnSpPr>
          <p:nvPr/>
        </p:nvCxnSpPr>
        <p:spPr>
          <a:xfrm flipH="1">
            <a:off x="5568259" y="4212013"/>
            <a:ext cx="807323" cy="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A17CAA5-9812-E74F-1E66-F85A9C6DC655}"/>
              </a:ext>
            </a:extLst>
          </p:cNvPr>
          <p:cNvCxnSpPr>
            <a:stCxn id="31" idx="1"/>
            <a:endCxn id="34" idx="3"/>
          </p:cNvCxnSpPr>
          <p:nvPr/>
        </p:nvCxnSpPr>
        <p:spPr>
          <a:xfrm flipH="1" flipV="1">
            <a:off x="2883159" y="4216699"/>
            <a:ext cx="6980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06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090A6B-6315-2391-83D0-0B1BF68A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Outline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019C-B105-9FDD-F0A6-1E40353F5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1900" dirty="0"/>
              <a:t>Augmentation &amp; Pre-processing</a:t>
            </a:r>
          </a:p>
          <a:p>
            <a:pPr marL="971550" lvl="1" indent="-514350">
              <a:buAutoNum type="alphaLcPeriod"/>
            </a:pPr>
            <a:r>
              <a:rPr lang="en-US" sz="1900" dirty="0"/>
              <a:t>General augmentation/pre-processing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Hair augmentation (segmentation + augmentation)</a:t>
            </a:r>
          </a:p>
          <a:p>
            <a:pPr marL="514350" indent="-514350">
              <a:buAutoNum type="arabicPeriod"/>
            </a:pPr>
            <a:r>
              <a:rPr lang="en-US" sz="1900" dirty="0"/>
              <a:t>Segmentation Masks</a:t>
            </a:r>
          </a:p>
          <a:p>
            <a:pPr marL="514350" indent="-514350">
              <a:buAutoNum type="arabicPeriod"/>
            </a:pPr>
            <a:r>
              <a:rPr lang="en-US" sz="1900" dirty="0"/>
              <a:t>Architectures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Base Architecture with visual attention blocks</a:t>
            </a:r>
          </a:p>
          <a:p>
            <a:pPr marL="971550" lvl="1" indent="-514350">
              <a:buAutoNum type="alphaLcPeriod"/>
            </a:pPr>
            <a:r>
              <a:rPr lang="en-US" sz="1900" dirty="0"/>
              <a:t>Ensemble 5-folds Architecture</a:t>
            </a:r>
          </a:p>
          <a:p>
            <a:pPr marL="514350" indent="-514350">
              <a:buAutoNum type="arabicPeriod"/>
            </a:pPr>
            <a:r>
              <a:rPr lang="en-US" sz="1900" dirty="0"/>
              <a:t>Configurations (Experiments Controllers)</a:t>
            </a:r>
          </a:p>
          <a:p>
            <a:pPr marL="514350" indent="-514350">
              <a:buAutoNum type="arabicPeriod"/>
            </a:pPr>
            <a:r>
              <a:rPr lang="en-US" sz="1900" dirty="0"/>
              <a:t>Results &amp; Discussion</a:t>
            </a:r>
          </a:p>
          <a:p>
            <a:pPr marL="514350" indent="-514350">
              <a:buAutoNum type="arabicPeriod"/>
            </a:pPr>
            <a:r>
              <a:rPr lang="en-US" sz="1900" dirty="0"/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A629CB-47BB-4147-48C1-807EBF4A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4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164D-572B-9BB6-E27E-03F37174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[1/6] Augmentation &amp; Pre-processing </a:t>
            </a:r>
            <a:r>
              <a:rPr lang="en-US" sz="2400" baseline="-25000" dirty="0"/>
              <a:t>(1/3)</a:t>
            </a:r>
            <a:endParaRPr lang="en-US" sz="3200" baseline="-25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E8F099-EC6A-9949-6F2A-C469C68B6535}"/>
              </a:ext>
            </a:extLst>
          </p:cNvPr>
          <p:cNvSpPr/>
          <p:nvPr/>
        </p:nvSpPr>
        <p:spPr>
          <a:xfrm>
            <a:off x="756129" y="1464012"/>
            <a:ext cx="6201516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Train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982D4B-77D4-D9F6-3DAE-2DAEBB651AEF}"/>
              </a:ext>
            </a:extLst>
          </p:cNvPr>
          <p:cNvSpPr/>
          <p:nvPr/>
        </p:nvSpPr>
        <p:spPr>
          <a:xfrm>
            <a:off x="7189175" y="1464013"/>
            <a:ext cx="2102308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Validation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7CCF89-7456-CF03-D19E-CE35284DCC70}"/>
              </a:ext>
            </a:extLst>
          </p:cNvPr>
          <p:cNvSpPr/>
          <p:nvPr/>
        </p:nvSpPr>
        <p:spPr>
          <a:xfrm>
            <a:off x="9391772" y="1464013"/>
            <a:ext cx="1962027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Test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71F662-AC09-ECDF-C63F-25CF52A0687A}"/>
              </a:ext>
            </a:extLst>
          </p:cNvPr>
          <p:cNvSpPr/>
          <p:nvPr/>
        </p:nvSpPr>
        <p:spPr>
          <a:xfrm>
            <a:off x="756129" y="193843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 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D16254-06E0-1103-1F9D-C50F75A6847E}"/>
              </a:ext>
            </a:extLst>
          </p:cNvPr>
          <p:cNvSpPr/>
          <p:nvPr/>
        </p:nvSpPr>
        <p:spPr>
          <a:xfrm>
            <a:off x="756128" y="235460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AdvancedHairAugmentation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0B8F2E-DE02-D503-9D6A-8A6BBBAF8DB9}"/>
              </a:ext>
            </a:extLst>
          </p:cNvPr>
          <p:cNvSpPr/>
          <p:nvPr/>
        </p:nvSpPr>
        <p:spPr>
          <a:xfrm>
            <a:off x="756122" y="2770403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HorizontalFlip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F599C4-D50A-DAA8-A0D5-D636C5FB4E79}"/>
              </a:ext>
            </a:extLst>
          </p:cNvPr>
          <p:cNvSpPr/>
          <p:nvPr/>
        </p:nvSpPr>
        <p:spPr>
          <a:xfrm>
            <a:off x="756122" y="3221010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4. VerticalFlip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2883D5-A457-BC91-83B8-78560115559F}"/>
              </a:ext>
            </a:extLst>
          </p:cNvPr>
          <p:cNvSpPr/>
          <p:nvPr/>
        </p:nvSpPr>
        <p:spPr>
          <a:xfrm>
            <a:off x="756122" y="366099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5. ColorJitter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BC8C0D-6F28-AFC9-CAB1-64F7B7E80C04}"/>
              </a:ext>
            </a:extLst>
          </p:cNvPr>
          <p:cNvSpPr/>
          <p:nvPr/>
        </p:nvSpPr>
        <p:spPr>
          <a:xfrm>
            <a:off x="756122" y="4100972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6. Rotate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7639B6-776B-3BB5-94FB-ED2DB97D4A17}"/>
              </a:ext>
            </a:extLst>
          </p:cNvPr>
          <p:cNvSpPr/>
          <p:nvPr/>
        </p:nvSpPr>
        <p:spPr>
          <a:xfrm>
            <a:off x="756122" y="4536556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7. RandomBrightnessContrast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174C7C-07EB-E037-6269-79830827E073}"/>
              </a:ext>
            </a:extLst>
          </p:cNvPr>
          <p:cNvSpPr/>
          <p:nvPr/>
        </p:nvSpPr>
        <p:spPr>
          <a:xfrm>
            <a:off x="4006880" y="1935578"/>
            <a:ext cx="2919047" cy="7700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8. OneOf (MotionBlur, MedianBlur, GaussianBlur, GaussNoise)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956E1D-C15B-AC5A-16DF-BE8605883C3D}"/>
              </a:ext>
            </a:extLst>
          </p:cNvPr>
          <p:cNvSpPr/>
          <p:nvPr/>
        </p:nvSpPr>
        <p:spPr>
          <a:xfrm>
            <a:off x="4006879" y="277040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9. CLAHE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C8DD73-35E2-990F-066D-3714FB3E6E69}"/>
              </a:ext>
            </a:extLst>
          </p:cNvPr>
          <p:cNvSpPr/>
          <p:nvPr/>
        </p:nvSpPr>
        <p:spPr>
          <a:xfrm>
            <a:off x="4006878" y="322101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10. Transpose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E40FC2-C031-F94C-80ED-F71CCDCE8B3D}"/>
              </a:ext>
            </a:extLst>
          </p:cNvPr>
          <p:cNvSpPr txBox="1"/>
          <p:nvPr/>
        </p:nvSpPr>
        <p:spPr>
          <a:xfrm>
            <a:off x="756122" y="5267820"/>
            <a:ext cx="10269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Custom pre-processing function added to the augmentation transformer with probability (p), (1. p = 100%, 2. p=50%).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Depends on the experiment, we return the mask or None.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Random labels for test as we don’t use it (labels are generally based on the filename (class) and index.</a:t>
            </a:r>
            <a:endParaRPr lang="en-US" sz="1600" i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486369B-0BD6-F41F-DA99-F36ADEA90C7F}"/>
              </a:ext>
            </a:extLst>
          </p:cNvPr>
          <p:cNvSpPr/>
          <p:nvPr/>
        </p:nvSpPr>
        <p:spPr>
          <a:xfrm>
            <a:off x="4006877" y="3660991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11. HueSaturationValue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DBA60C4-3540-A842-5B40-80AB4F92A9D0}"/>
              </a:ext>
            </a:extLst>
          </p:cNvPr>
          <p:cNvSpPr/>
          <p:nvPr/>
        </p:nvSpPr>
        <p:spPr>
          <a:xfrm>
            <a:off x="4006877" y="410163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FA80396-6B13-D53E-FC9C-49B1656845AD}"/>
              </a:ext>
            </a:extLst>
          </p:cNvPr>
          <p:cNvSpPr/>
          <p:nvPr/>
        </p:nvSpPr>
        <p:spPr>
          <a:xfrm>
            <a:off x="4006877" y="4536556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FF96AE-E2EC-1974-F40C-CEB84CD35C11}"/>
              </a:ext>
            </a:extLst>
          </p:cNvPr>
          <p:cNvSpPr/>
          <p:nvPr/>
        </p:nvSpPr>
        <p:spPr>
          <a:xfrm>
            <a:off x="7189175" y="1946125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AD31D6-8EFD-EBC3-8C0F-232A436FBE9A}"/>
              </a:ext>
            </a:extLst>
          </p:cNvPr>
          <p:cNvSpPr/>
          <p:nvPr/>
        </p:nvSpPr>
        <p:spPr>
          <a:xfrm>
            <a:off x="7189175" y="235460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F970AAF-B2E3-0A63-5955-F99E2234E47C}"/>
              </a:ext>
            </a:extLst>
          </p:cNvPr>
          <p:cNvSpPr/>
          <p:nvPr/>
        </p:nvSpPr>
        <p:spPr>
          <a:xfrm>
            <a:off x="7189175" y="277054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CED8A7-3B90-6CD9-9804-C47D3147D369}"/>
              </a:ext>
            </a:extLst>
          </p:cNvPr>
          <p:cNvSpPr/>
          <p:nvPr/>
        </p:nvSpPr>
        <p:spPr>
          <a:xfrm>
            <a:off x="7209170" y="3638868"/>
            <a:ext cx="4164625" cy="1073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Returns: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image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segmentation mask </a:t>
            </a:r>
            <a:r>
              <a:rPr lang="en-US" sz="1600" b="1" baseline="30000">
                <a:solidFill>
                  <a:srgbClr val="FF0000"/>
                </a:solidFill>
              </a:rPr>
              <a:t>(b)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label </a:t>
            </a:r>
            <a:r>
              <a:rPr lang="en-US" sz="1600" b="1" baseline="30000">
                <a:solidFill>
                  <a:srgbClr val="FF0000"/>
                </a:solidFill>
              </a:rPr>
              <a:t>(c)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509F86-0AC0-BC26-AF77-5D1BA8E1B31B}"/>
              </a:ext>
            </a:extLst>
          </p:cNvPr>
          <p:cNvCxnSpPr>
            <a:cxnSpLocks/>
          </p:cNvCxnSpPr>
          <p:nvPr/>
        </p:nvCxnSpPr>
        <p:spPr>
          <a:xfrm>
            <a:off x="9291483" y="3305908"/>
            <a:ext cx="0" cy="29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B11649D-B98D-F942-B253-BA45E6CA4F3E}"/>
              </a:ext>
            </a:extLst>
          </p:cNvPr>
          <p:cNvCxnSpPr>
            <a:cxnSpLocks/>
            <a:stCxn id="20" idx="2"/>
            <a:endCxn id="24" idx="2"/>
          </p:cNvCxnSpPr>
          <p:nvPr/>
        </p:nvCxnSpPr>
        <p:spPr>
          <a:xfrm rot="5400000" flipH="1" flipV="1">
            <a:off x="7291018" y="2887783"/>
            <a:ext cx="175846" cy="3825083"/>
          </a:xfrm>
          <a:prstGeom prst="bentConnector3">
            <a:avLst>
              <a:gd name="adj1" fmla="val -13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284720FF-7496-3314-0551-BC853A39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B21ADAD-73D3-0889-BCDE-4C0F4260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4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1E1B088-CBF8-BEB6-55A4-D320217B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/>
              <a:t>[1/6] Augmentation &amp; Pre-processing – </a:t>
            </a:r>
            <a:r>
              <a:rPr lang="en-US" sz="3200" i="1"/>
              <a:t>Hair Augmentation </a:t>
            </a:r>
            <a:r>
              <a:rPr lang="en-US" sz="2400" baseline="-25000"/>
              <a:t>(2/3)</a:t>
            </a:r>
            <a:endParaRPr lang="en-US" sz="3200" baseline="-25000" dirty="0"/>
          </a:p>
        </p:txBody>
      </p:sp>
      <p:pic>
        <p:nvPicPr>
          <p:cNvPr id="4" name="Picture 3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55F02DC0-C688-92DC-0891-514D7482C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3" b="33674"/>
          <a:stretch/>
        </p:blipFill>
        <p:spPr>
          <a:xfrm>
            <a:off x="4402824" y="1742558"/>
            <a:ext cx="3304268" cy="140689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0E2540-B3BC-80FA-45DE-833B4E947EE8}"/>
              </a:ext>
            </a:extLst>
          </p:cNvPr>
          <p:cNvSpPr/>
          <p:nvPr/>
        </p:nvSpPr>
        <p:spPr>
          <a:xfrm>
            <a:off x="4798313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Manual Hair Segmentation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754A60-5A2D-661A-F7F0-8FCD27D1EFA6}"/>
              </a:ext>
            </a:extLst>
          </p:cNvPr>
          <p:cNvSpPr/>
          <p:nvPr/>
        </p:nvSpPr>
        <p:spPr>
          <a:xfrm>
            <a:off x="1151609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Sample to segment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7" name="Picture 6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32779BB-DE3B-C234-768B-A484721FC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37"/>
          <a:stretch/>
        </p:blipFill>
        <p:spPr>
          <a:xfrm>
            <a:off x="756120" y="1742558"/>
            <a:ext cx="3304268" cy="1406893"/>
          </a:xfrm>
          <a:prstGeom prst="rect">
            <a:avLst/>
          </a:prstGeom>
        </p:spPr>
      </p:pic>
      <p:pic>
        <p:nvPicPr>
          <p:cNvPr id="8" name="Picture 7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79F010F-EEEE-915E-A582-27FD650C0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69" b="1568"/>
          <a:stretch/>
        </p:blipFill>
        <p:spPr>
          <a:xfrm>
            <a:off x="8049529" y="1742559"/>
            <a:ext cx="3304268" cy="140689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0B1646-7E7E-BD3A-CD19-6A071F75E05C}"/>
              </a:ext>
            </a:extLst>
          </p:cNvPr>
          <p:cNvSpPr/>
          <p:nvPr/>
        </p:nvSpPr>
        <p:spPr>
          <a:xfrm>
            <a:off x="8445018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Resized, Adjusted Contrast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2E6023-64FB-0E50-4342-5BA1111EF635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664898" y="1493463"/>
            <a:ext cx="1133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FF54A-FD43-D08E-C37F-8B613DAC12C2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7311602" y="1493463"/>
            <a:ext cx="113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8D1C8B-32D7-8E4C-CE5F-57914BDB73F1}"/>
              </a:ext>
            </a:extLst>
          </p:cNvPr>
          <p:cNvSpPr txBox="1"/>
          <p:nvPr/>
        </p:nvSpPr>
        <p:spPr>
          <a:xfrm>
            <a:off x="756120" y="3326081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i="1"/>
              <a:t>Segmented </a:t>
            </a:r>
            <a:r>
              <a:rPr lang="en-US" sz="1600" i="1">
                <a:solidFill>
                  <a:srgbClr val="FF0000"/>
                </a:solidFill>
              </a:rPr>
              <a:t>5</a:t>
            </a:r>
            <a:r>
              <a:rPr lang="en-US" sz="1600" i="1"/>
              <a:t> hair samples from different lesions. The resize and contrast/intensity adjustment is to ensure that the augmented hair is small &amp; dark. Hair is augmented with </a:t>
            </a:r>
            <a:r>
              <a:rPr lang="en-US" sz="1600" i="1">
                <a:solidFill>
                  <a:srgbClr val="FF0000"/>
                </a:solidFill>
              </a:rPr>
              <a:t>random rotation, flip, sizes</a:t>
            </a:r>
            <a:r>
              <a:rPr lang="en-US" sz="1600" i="1"/>
              <a:t>, and </a:t>
            </a:r>
            <a:r>
              <a:rPr lang="en-US" sz="1600" i="1">
                <a:solidFill>
                  <a:srgbClr val="FF0000"/>
                </a:solidFill>
              </a:rPr>
              <a:t>maximum 5 new hairs</a:t>
            </a:r>
            <a:r>
              <a:rPr lang="en-US" sz="1600" i="1"/>
              <a:t> in each image [0 to 5].</a:t>
            </a:r>
            <a:endParaRPr lang="en-US" sz="1600" i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2E8B06-B564-1DE6-FF81-CFB344933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900" y="4087258"/>
            <a:ext cx="2612679" cy="1959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56FC8-312D-A6E8-0ED1-9BC3D73F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960" y="4087258"/>
            <a:ext cx="1960064" cy="19600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32FFC2-8335-6634-5DF3-E8F3F771D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499" y="4086703"/>
            <a:ext cx="1960064" cy="19600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0957465-0639-493C-CACF-A38649DA3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120" y="4087258"/>
            <a:ext cx="2612679" cy="195950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CE3068-A2BB-311E-6AD8-D58E17F56212}"/>
              </a:ext>
            </a:extLst>
          </p:cNvPr>
          <p:cNvCxnSpPr>
            <a:stCxn id="29" idx="3"/>
            <a:endCxn id="26" idx="1"/>
          </p:cNvCxnSpPr>
          <p:nvPr/>
        </p:nvCxnSpPr>
        <p:spPr>
          <a:xfrm>
            <a:off x="9029563" y="5066735"/>
            <a:ext cx="419397" cy="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08A11E-0803-9BA5-A111-3BF42D6441D2}"/>
              </a:ext>
            </a:extLst>
          </p:cNvPr>
          <p:cNvCxnSpPr>
            <a:stCxn id="32" idx="3"/>
            <a:endCxn id="24" idx="1"/>
          </p:cNvCxnSpPr>
          <p:nvPr/>
        </p:nvCxnSpPr>
        <p:spPr>
          <a:xfrm>
            <a:off x="3368799" y="5067013"/>
            <a:ext cx="296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414A8B0-5E13-C49F-2B5B-F986639B1D2C}"/>
              </a:ext>
            </a:extLst>
          </p:cNvPr>
          <p:cNvSpPr/>
          <p:nvPr/>
        </p:nvSpPr>
        <p:spPr>
          <a:xfrm>
            <a:off x="3731628" y="4153787"/>
            <a:ext cx="1066686" cy="670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13462D-54EA-756C-604C-C93AC5B0AE25}"/>
              </a:ext>
            </a:extLst>
          </p:cNvPr>
          <p:cNvCxnSpPr>
            <a:stCxn id="8" idx="3"/>
            <a:endCxn id="2" idx="0"/>
          </p:cNvCxnSpPr>
          <p:nvPr/>
        </p:nvCxnSpPr>
        <p:spPr>
          <a:xfrm flipH="1">
            <a:off x="4264971" y="2446006"/>
            <a:ext cx="7088826" cy="1707781"/>
          </a:xfrm>
          <a:prstGeom prst="bentConnector4">
            <a:avLst>
              <a:gd name="adj1" fmla="val -3225"/>
              <a:gd name="adj2" fmla="val 862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12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F71296F7-0CC5-EC21-C14C-D67659D59269}"/>
              </a:ext>
            </a:extLst>
          </p:cNvPr>
          <p:cNvSpPr txBox="1">
            <a:spLocks/>
          </p:cNvSpPr>
          <p:nvPr/>
        </p:nvSpPr>
        <p:spPr>
          <a:xfrm>
            <a:off x="756122" y="564620"/>
            <a:ext cx="10767663" cy="631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[1/6] Augmentation &amp; Pre-processing </a:t>
            </a:r>
            <a:r>
              <a:rPr lang="en-US" sz="3200" i="1" dirty="0"/>
              <a:t>(Results</a:t>
            </a:r>
            <a:r>
              <a:rPr lang="en-US" sz="3200" i="1" dirty="0">
                <a:solidFill>
                  <a:schemeClr val="tx1"/>
                </a:solidFill>
              </a:rPr>
              <a:t>) </a:t>
            </a:r>
            <a:r>
              <a:rPr lang="en-US" sz="2400" baseline="-25000" dirty="0"/>
              <a:t>(3/3)</a:t>
            </a:r>
            <a:endParaRPr lang="en-US" sz="32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1FA19-7234-C2E6-8E98-DAF38069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143A9-A7A9-A3F5-0788-0FEA2247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9" y="1319655"/>
            <a:ext cx="9955421" cy="497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[2/6] Skin Lesion Segmentation</a:t>
            </a:r>
            <a:r>
              <a:rPr lang="en-US" sz="3200" baseline="-25000" dirty="0"/>
              <a:t> </a:t>
            </a:r>
            <a:r>
              <a:rPr lang="en-US" sz="2400" baseline="-25000" dirty="0"/>
              <a:t>(1/1)</a:t>
            </a:r>
            <a:r>
              <a:rPr lang="en-US" sz="3200" dirty="0"/>
              <a:t> </a:t>
            </a:r>
            <a:r>
              <a:rPr lang="en-US" sz="2400" b="1" baseline="30000" dirty="0">
                <a:solidFill>
                  <a:schemeClr val="tx1"/>
                </a:solidFill>
              </a:rPr>
              <a:t>(*)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A89ED-2445-92C2-C500-217F45B22C25}"/>
              </a:ext>
            </a:extLst>
          </p:cNvPr>
          <p:cNvSpPr txBox="1"/>
          <p:nvPr/>
        </p:nvSpPr>
        <p:spPr>
          <a:xfrm>
            <a:off x="756122" y="5449709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* Purely image processing! Detailed methodology can be found in the appendix slides, as this is an optional step in the project (yet improved the results).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close-up of a black spot&#10;&#10;Description automatically generated">
            <a:extLst>
              <a:ext uri="{FF2B5EF4-FFF2-40B4-BE49-F238E27FC236}">
                <a16:creationId xmlns:a16="http://schemas.microsoft.com/office/drawing/2014/main" id="{373E23F9-1D58-8079-FB73-D6BC1E8CD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49" y="2094483"/>
            <a:ext cx="1921328" cy="1440996"/>
          </a:xfrm>
          <a:prstGeom prst="rect">
            <a:avLst/>
          </a:prstGeom>
        </p:spPr>
      </p:pic>
      <p:pic>
        <p:nvPicPr>
          <p:cNvPr id="8" name="Picture 7" descr="A white outline of a map&#10;&#10;Description automatically generated">
            <a:extLst>
              <a:ext uri="{FF2B5EF4-FFF2-40B4-BE49-F238E27FC236}">
                <a16:creationId xmlns:a16="http://schemas.microsoft.com/office/drawing/2014/main" id="{B08C0188-1B7C-C4F8-A55D-C1D486652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"/>
          <a:stretch/>
        </p:blipFill>
        <p:spPr>
          <a:xfrm>
            <a:off x="1221949" y="3686847"/>
            <a:ext cx="1921328" cy="1425005"/>
          </a:xfrm>
          <a:prstGeom prst="rect">
            <a:avLst/>
          </a:prstGeom>
        </p:spPr>
      </p:pic>
      <p:pic>
        <p:nvPicPr>
          <p:cNvPr id="20" name="Picture 19" descr="Close-up of a person's skin with hair and a black spot&#10;&#10;Description automatically generated">
            <a:extLst>
              <a:ext uri="{FF2B5EF4-FFF2-40B4-BE49-F238E27FC236}">
                <a16:creationId xmlns:a16="http://schemas.microsoft.com/office/drawing/2014/main" id="{704D730D-431F-2152-510C-6547DE6E2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5" y="2106550"/>
            <a:ext cx="1448851" cy="1448851"/>
          </a:xfrm>
          <a:prstGeom prst="rect">
            <a:avLst/>
          </a:prstGeom>
        </p:spPr>
      </p:pic>
      <p:pic>
        <p:nvPicPr>
          <p:cNvPr id="22" name="Picture 21" descr="A white outline of a map&#10;&#10;Description automatically generated">
            <a:extLst>
              <a:ext uri="{FF2B5EF4-FFF2-40B4-BE49-F238E27FC236}">
                <a16:creationId xmlns:a16="http://schemas.microsoft.com/office/drawing/2014/main" id="{1E90D94D-F61B-E1A0-CDAD-3B8647BB1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4" y="3663001"/>
            <a:ext cx="1448851" cy="1448851"/>
          </a:xfrm>
          <a:prstGeom prst="rect">
            <a:avLst/>
          </a:prstGeom>
        </p:spPr>
      </p:pic>
      <p:pic>
        <p:nvPicPr>
          <p:cNvPr id="24" name="Picture 23" descr="A close-up of a skin blister&#10;&#10;Description automatically generated">
            <a:extLst>
              <a:ext uri="{FF2B5EF4-FFF2-40B4-BE49-F238E27FC236}">
                <a16:creationId xmlns:a16="http://schemas.microsoft.com/office/drawing/2014/main" id="{F5C64590-B52F-233F-0099-5033DFEB1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126" y="2106550"/>
            <a:ext cx="2175401" cy="1448851"/>
          </a:xfrm>
          <a:prstGeom prst="rect">
            <a:avLst/>
          </a:prstGeom>
        </p:spPr>
      </p:pic>
      <p:pic>
        <p:nvPicPr>
          <p:cNvPr id="27" name="Picture 26" descr="A white outline of a map&#10;&#10;Description automatically generated">
            <a:extLst>
              <a:ext uri="{FF2B5EF4-FFF2-40B4-BE49-F238E27FC236}">
                <a16:creationId xmlns:a16="http://schemas.microsoft.com/office/drawing/2014/main" id="{34C9F384-3712-F500-2F28-60B8C4A5D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57" y="3666618"/>
            <a:ext cx="2169970" cy="1445234"/>
          </a:xfrm>
          <a:prstGeom prst="rect">
            <a:avLst/>
          </a:prstGeom>
        </p:spPr>
      </p:pic>
      <p:pic>
        <p:nvPicPr>
          <p:cNvPr id="37" name="Picture 36" descr="A black spot on a skin&#10;&#10;Description automatically generated">
            <a:extLst>
              <a:ext uri="{FF2B5EF4-FFF2-40B4-BE49-F238E27FC236}">
                <a16:creationId xmlns:a16="http://schemas.microsoft.com/office/drawing/2014/main" id="{997933F8-198C-1543-E210-F4E87A59E8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2094483"/>
            <a:ext cx="1460918" cy="1460918"/>
          </a:xfrm>
          <a:prstGeom prst="rect">
            <a:avLst/>
          </a:prstGeom>
        </p:spPr>
      </p:pic>
      <p:pic>
        <p:nvPicPr>
          <p:cNvPr id="39" name="Picture 38" descr="A white oval in the sky&#10;&#10;Description automatically generated">
            <a:extLst>
              <a:ext uri="{FF2B5EF4-FFF2-40B4-BE49-F238E27FC236}">
                <a16:creationId xmlns:a16="http://schemas.microsoft.com/office/drawing/2014/main" id="{7D7FFB80-F670-7B31-F4FD-2960E15B8A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3663001"/>
            <a:ext cx="1448851" cy="144885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F135A93-AE5E-9400-EC2B-ACA682EDC214}"/>
              </a:ext>
            </a:extLst>
          </p:cNvPr>
          <p:cNvSpPr txBox="1"/>
          <p:nvPr/>
        </p:nvSpPr>
        <p:spPr>
          <a:xfrm>
            <a:off x="1221948" y="1518351"/>
            <a:ext cx="1921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Clear &amp; simple to segment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B99F26-37B7-28A1-9EA6-FC291EC8CCF9}"/>
              </a:ext>
            </a:extLst>
          </p:cNvPr>
          <p:cNvSpPr txBox="1"/>
          <p:nvPr/>
        </p:nvSpPr>
        <p:spPr>
          <a:xfrm>
            <a:off x="3216888" y="1518351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Very small &amp; similar objects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AC875E-5ED3-DE4F-44DC-F929B054336B}"/>
              </a:ext>
            </a:extLst>
          </p:cNvPr>
          <p:cNvSpPr txBox="1"/>
          <p:nvPr/>
        </p:nvSpPr>
        <p:spPr>
          <a:xfrm>
            <a:off x="5476841" y="1521373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Multiple objects with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256243-804B-43E0-359F-A3D7AB3F6FA6}"/>
              </a:ext>
            </a:extLst>
          </p:cNvPr>
          <p:cNvSpPr txBox="1"/>
          <p:nvPr/>
        </p:nvSpPr>
        <p:spPr>
          <a:xfrm>
            <a:off x="7753864" y="1521775"/>
            <a:ext cx="14317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 lot of hair on the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101CDD-0905-18B6-2162-C04C5331A058}"/>
              </a:ext>
            </a:extLst>
          </p:cNvPr>
          <p:cNvSpPr txBox="1"/>
          <p:nvPr/>
        </p:nvSpPr>
        <p:spPr>
          <a:xfrm>
            <a:off x="9284161" y="1510679"/>
            <a:ext cx="1460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Black corners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49" name="Picture 48" descr="A close-up of a plate with purple marks&#10;&#10;Description automatically generated">
            <a:extLst>
              <a:ext uri="{FF2B5EF4-FFF2-40B4-BE49-F238E27FC236}">
                <a16:creationId xmlns:a16="http://schemas.microsoft.com/office/drawing/2014/main" id="{5D81FCFC-DDEE-4529-C4B1-5E721A8DD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87" y="2103126"/>
            <a:ext cx="2156955" cy="1432353"/>
          </a:xfrm>
          <a:prstGeom prst="rect">
            <a:avLst/>
          </a:prstGeom>
        </p:spPr>
      </p:pic>
      <p:pic>
        <p:nvPicPr>
          <p:cNvPr id="51" name="Picture 50" descr="A white circle in the middle of a black background&#10;&#10;Description automatically generated">
            <a:extLst>
              <a:ext uri="{FF2B5EF4-FFF2-40B4-BE49-F238E27FC236}">
                <a16:creationId xmlns:a16="http://schemas.microsoft.com/office/drawing/2014/main" id="{BC372035-AA3E-D014-417E-9C1B8038B24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"/>
          <a:stretch/>
        </p:blipFill>
        <p:spPr>
          <a:xfrm>
            <a:off x="3221763" y="3686847"/>
            <a:ext cx="2165095" cy="142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1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[3/6] Architectures (Base) </a:t>
            </a:r>
            <a:r>
              <a:rPr lang="en-US" sz="3200" baseline="-25000" dirty="0"/>
              <a:t>(1/3)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3031C7-E760-E0A7-C770-DCF2B4D8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68" y="1974735"/>
            <a:ext cx="5099556" cy="344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EC84C-C3A7-926B-5AB2-EDA5698C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37" y="2392019"/>
            <a:ext cx="4407126" cy="2863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CDF54-1A7B-9ABB-9697-024323703F5C}"/>
              </a:ext>
            </a:extLst>
          </p:cNvPr>
          <p:cNvSpPr txBox="1"/>
          <p:nvPr/>
        </p:nvSpPr>
        <p:spPr>
          <a:xfrm>
            <a:off x="756121" y="5735487"/>
            <a:ext cx="10597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Yan, Y., Kawahara, J., &amp; </a:t>
            </a:r>
            <a:r>
              <a:rPr lang="en-US" sz="1600" i="1" dirty="0" err="1"/>
              <a:t>Hamarneh</a:t>
            </a:r>
            <a:r>
              <a:rPr lang="en-US" sz="1600" i="1" dirty="0"/>
              <a:t>, G. (2019). Melanoma recognition via visual attention. In Information Processing in Medical Imaging: 26th International Conference, IPMI 2019, Hong Kong, China, June 2–7, 2019, Proceedings 26 (pp. 793-804). Springer International Publishing.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B8704-F7D7-B3A5-12FE-55FDC2A9B3E8}"/>
              </a:ext>
            </a:extLst>
          </p:cNvPr>
          <p:cNvSpPr txBox="1"/>
          <p:nvPr/>
        </p:nvSpPr>
        <p:spPr>
          <a:xfrm>
            <a:off x="2338234" y="1629926"/>
            <a:ext cx="2134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E99A4B"/>
                </a:solidFill>
              </a:rPr>
              <a:t>Base Model VGG16_BN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79AA14-CF41-8BE8-06A5-922F262EF11E}"/>
              </a:ext>
            </a:extLst>
          </p:cNvPr>
          <p:cNvSpPr/>
          <p:nvPr/>
        </p:nvSpPr>
        <p:spPr>
          <a:xfrm>
            <a:off x="1195754" y="2293859"/>
            <a:ext cx="4302369" cy="1482558"/>
          </a:xfrm>
          <a:prstGeom prst="rect">
            <a:avLst/>
          </a:prstGeom>
          <a:solidFill>
            <a:srgbClr val="FBE5D6">
              <a:alpha val="30196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E6B04F-A6FD-C237-E0F4-933C332EDA0E}"/>
              </a:ext>
            </a:extLst>
          </p:cNvPr>
          <p:cNvSpPr/>
          <p:nvPr/>
        </p:nvSpPr>
        <p:spPr>
          <a:xfrm>
            <a:off x="6295310" y="2180903"/>
            <a:ext cx="4753690" cy="3282051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C1E74-368A-55EB-F903-F6981CDA2470}"/>
              </a:ext>
            </a:extLst>
          </p:cNvPr>
          <p:cNvSpPr txBox="1"/>
          <p:nvPr/>
        </p:nvSpPr>
        <p:spPr>
          <a:xfrm>
            <a:off x="7900790" y="1687358"/>
            <a:ext cx="1542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Attention Blocks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9BA3B-4988-2DFE-2DD7-0005FE7FE68A}"/>
              </a:ext>
            </a:extLst>
          </p:cNvPr>
          <p:cNvSpPr/>
          <p:nvPr/>
        </p:nvSpPr>
        <p:spPr>
          <a:xfrm>
            <a:off x="3174390" y="4047924"/>
            <a:ext cx="829041" cy="1013485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E67115F-76F9-099E-259E-6419C34BB56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4003431" y="3821929"/>
            <a:ext cx="2291879" cy="732738"/>
          </a:xfrm>
          <a:prstGeom prst="bentConnector3">
            <a:avLst>
              <a:gd name="adj1" fmla="val 763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4744D9A-3A21-25CD-803C-3C6EFFBF0B6C}"/>
              </a:ext>
            </a:extLst>
          </p:cNvPr>
          <p:cNvSpPr/>
          <p:nvPr/>
        </p:nvSpPr>
        <p:spPr>
          <a:xfrm rot="16200000">
            <a:off x="8475543" y="984175"/>
            <a:ext cx="393224" cy="9437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6DDD0C-8EA0-F629-5701-502E0711CE16}"/>
              </a:ext>
            </a:extLst>
          </p:cNvPr>
          <p:cNvSpPr txBox="1"/>
          <p:nvPr/>
        </p:nvSpPr>
        <p:spPr>
          <a:xfrm>
            <a:off x="6411804" y="629068"/>
            <a:ext cx="494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Outputs: features (that we combine) + attention masks </a:t>
            </a:r>
          </a:p>
          <a:p>
            <a:r>
              <a:rPr lang="en-US" sz="1600" dirty="0">
                <a:solidFill>
                  <a:srgbClr val="00B0F0"/>
                </a:solidFill>
              </a:rPr>
              <a:t>(that we use with our segmentation in the loss term)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5445C-1A39-4BEE-255E-979132FDF0A7}"/>
              </a:ext>
            </a:extLst>
          </p:cNvPr>
          <p:cNvSpPr txBox="1"/>
          <p:nvPr/>
        </p:nvSpPr>
        <p:spPr>
          <a:xfrm>
            <a:off x="9380640" y="1683073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X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15E682-DF14-8227-CAA6-48333EB51C9A}"/>
              </a:ext>
            </a:extLst>
          </p:cNvPr>
          <p:cNvSpPr/>
          <p:nvPr/>
        </p:nvSpPr>
        <p:spPr>
          <a:xfrm>
            <a:off x="3817512" y="3526564"/>
            <a:ext cx="655345" cy="732738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5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[3/6] Architectures (Base) </a:t>
            </a:r>
            <a:r>
              <a:rPr lang="en-US" sz="3200" baseline="-25000" dirty="0"/>
              <a:t>(2/3)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C45B3A-023F-FF46-2A58-2B003B202F51}"/>
              </a:ext>
            </a:extLst>
          </p:cNvPr>
          <p:cNvGrpSpPr/>
          <p:nvPr/>
        </p:nvGrpSpPr>
        <p:grpSpPr>
          <a:xfrm>
            <a:off x="4432867" y="1196485"/>
            <a:ext cx="6920931" cy="2602523"/>
            <a:chOff x="855768" y="1629926"/>
            <a:chExt cx="10193232" cy="383302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3031C7-E760-E0A7-C770-DCF2B4D8D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8" y="1974735"/>
              <a:ext cx="5099556" cy="344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7EC84C-C3A7-926B-5AB2-EDA5698C8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7037" y="2392019"/>
              <a:ext cx="4407126" cy="28639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B8704-F7D7-B3A5-12FE-55FDC2A9B3E8}"/>
                </a:ext>
              </a:extLst>
            </p:cNvPr>
            <p:cNvSpPr txBox="1"/>
            <p:nvPr/>
          </p:nvSpPr>
          <p:spPr>
            <a:xfrm>
              <a:off x="2338234" y="1629926"/>
              <a:ext cx="2134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E99A4B"/>
                  </a:solidFill>
                </a:rPr>
                <a:t>Base Model VGG16_BN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79AA14-CF41-8BE8-06A5-922F262EF11E}"/>
                </a:ext>
              </a:extLst>
            </p:cNvPr>
            <p:cNvSpPr/>
            <p:nvPr/>
          </p:nvSpPr>
          <p:spPr>
            <a:xfrm>
              <a:off x="1195754" y="2293859"/>
              <a:ext cx="4302369" cy="1482558"/>
            </a:xfrm>
            <a:prstGeom prst="rect">
              <a:avLst/>
            </a:prstGeom>
            <a:solidFill>
              <a:srgbClr val="FBE5D6">
                <a:alpha val="3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E6B04F-A6FD-C237-E0F4-933C332EDA0E}"/>
                </a:ext>
              </a:extLst>
            </p:cNvPr>
            <p:cNvSpPr/>
            <p:nvPr/>
          </p:nvSpPr>
          <p:spPr>
            <a:xfrm>
              <a:off x="6295310" y="2180903"/>
              <a:ext cx="4753690" cy="3282051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0C1E74-368A-55EB-F903-F6981CDA2470}"/>
                </a:ext>
              </a:extLst>
            </p:cNvPr>
            <p:cNvSpPr txBox="1"/>
            <p:nvPr/>
          </p:nvSpPr>
          <p:spPr>
            <a:xfrm>
              <a:off x="7486164" y="1672944"/>
              <a:ext cx="1542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Attention Blocks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E9BA3B-4988-2DFE-2DD7-0005FE7FE68A}"/>
                </a:ext>
              </a:extLst>
            </p:cNvPr>
            <p:cNvSpPr/>
            <p:nvPr/>
          </p:nvSpPr>
          <p:spPr>
            <a:xfrm>
              <a:off x="3174390" y="4047924"/>
              <a:ext cx="829041" cy="1013485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E67115F-76F9-099E-259E-6419C34BB562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 flipV="1">
              <a:off x="4003431" y="3821929"/>
              <a:ext cx="2291879" cy="732738"/>
            </a:xfrm>
            <a:prstGeom prst="bentConnector3">
              <a:avLst>
                <a:gd name="adj1" fmla="val 7634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61B3C61-160A-93C2-0471-D54A2B6EB874}"/>
              </a:ext>
            </a:extLst>
          </p:cNvPr>
          <p:cNvSpPr txBox="1"/>
          <p:nvPr/>
        </p:nvSpPr>
        <p:spPr>
          <a:xfrm>
            <a:off x="838202" y="1509952"/>
            <a:ext cx="35946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Uses visual attention blocks, concatenates early features to classifier layer.</a:t>
            </a:r>
          </a:p>
          <a:p>
            <a:endParaRPr lang="en-US" sz="1600" dirty="0"/>
          </a:p>
          <a:p>
            <a:r>
              <a:rPr lang="en-US" sz="1600" dirty="0"/>
              <a:t>Model is trained from scratch! Loaded pre-trained weights and initialized the classifier and both attention blocks using ‘</a:t>
            </a:r>
            <a:r>
              <a:rPr lang="en-US" sz="1600" dirty="0" err="1"/>
              <a:t>kaiming</a:t>
            </a:r>
            <a:r>
              <a:rPr lang="en-US" sz="1600" dirty="0"/>
              <a:t> normal’.</a:t>
            </a:r>
          </a:p>
          <a:p>
            <a:endParaRPr lang="en-US" sz="1600" dirty="0"/>
          </a:p>
          <a:p>
            <a:r>
              <a:rPr lang="en-US" sz="1600" dirty="0"/>
              <a:t>Same </a:t>
            </a:r>
            <a:r>
              <a:rPr lang="en-US" sz="1600" b="1" dirty="0"/>
              <a:t>base</a:t>
            </a:r>
            <a:r>
              <a:rPr lang="en-US" sz="1600" dirty="0"/>
              <a:t> architecture for binary and multi-class problem.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17F68-D75F-163A-EC7B-590F1EC8697C}"/>
              </a:ext>
            </a:extLst>
          </p:cNvPr>
          <p:cNvSpPr txBox="1"/>
          <p:nvPr/>
        </p:nvSpPr>
        <p:spPr>
          <a:xfrm>
            <a:off x="838202" y="4770632"/>
            <a:ext cx="10515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They authors used a single model and claimed to be the state-of-the-art with a single model, reaching </a:t>
            </a:r>
            <a:r>
              <a:rPr lang="en-US" sz="1600" dirty="0" err="1"/>
              <a:t>auc</a:t>
            </a:r>
            <a:r>
              <a:rPr lang="en-US" sz="1600" dirty="0"/>
              <a:t> = 88% with masks. This model can work with/without masks. </a:t>
            </a:r>
            <a:r>
              <a:rPr lang="en-US" sz="1600" dirty="0">
                <a:solidFill>
                  <a:schemeClr val="accent2"/>
                </a:solidFill>
              </a:rPr>
              <a:t>Can we do better?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0C189-392E-4349-0A93-E2D274A5C7A2}"/>
              </a:ext>
            </a:extLst>
          </p:cNvPr>
          <p:cNvSpPr txBox="1"/>
          <p:nvPr/>
        </p:nvSpPr>
        <p:spPr>
          <a:xfrm>
            <a:off x="866506" y="5899046"/>
            <a:ext cx="105155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 will discuss the loss and training configurations (with and without masks) in a later slide!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96725-8B9E-71E8-F20C-5E345FA504F8}"/>
              </a:ext>
            </a:extLst>
          </p:cNvPr>
          <p:cNvSpPr/>
          <p:nvPr/>
        </p:nvSpPr>
        <p:spPr>
          <a:xfrm>
            <a:off x="6450022" y="2497440"/>
            <a:ext cx="462185" cy="463985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3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[3/6] Architectures (Ensemble) </a:t>
            </a:r>
            <a:r>
              <a:rPr lang="en-US" sz="3200" baseline="-25000" dirty="0"/>
              <a:t>(3/3)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054A4-3ED5-CE7B-2E27-48569D332FBF}"/>
              </a:ext>
            </a:extLst>
          </p:cNvPr>
          <p:cNvSpPr txBox="1"/>
          <p:nvPr/>
        </p:nvSpPr>
        <p:spPr>
          <a:xfrm>
            <a:off x="838202" y="1462630"/>
            <a:ext cx="5139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Let’s call the entire model as </a:t>
            </a:r>
            <a:r>
              <a:rPr lang="en-US" sz="1600" dirty="0">
                <a:solidFill>
                  <a:srgbClr val="7030A0"/>
                </a:solidFill>
              </a:rPr>
              <a:t>VGG16_BN_Attention.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6AF00-7969-443F-05FA-9ED0370F78AE}"/>
              </a:ext>
            </a:extLst>
          </p:cNvPr>
          <p:cNvSpPr txBox="1"/>
          <p:nvPr/>
        </p:nvSpPr>
        <p:spPr>
          <a:xfrm>
            <a:off x="6221909" y="850974"/>
            <a:ext cx="52988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3A71BE-ACEB-4C9D-FB1C-0EB420823F19}"/>
              </a:ext>
            </a:extLst>
          </p:cNvPr>
          <p:cNvSpPr txBox="1"/>
          <p:nvPr/>
        </p:nvSpPr>
        <p:spPr>
          <a:xfrm>
            <a:off x="827633" y="1960035"/>
            <a:ext cx="4724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Our approach is to combine both train and valid splits, the split into k-folds using </a:t>
            </a:r>
            <a:r>
              <a:rPr lang="en-US" sz="1600" b="1" dirty="0" err="1"/>
              <a:t>StratifiedKFold</a:t>
            </a:r>
            <a:r>
              <a:rPr lang="en-US" sz="1600" dirty="0"/>
              <a:t>; k=5.</a:t>
            </a:r>
          </a:p>
          <a:p>
            <a:endParaRPr lang="en-US" sz="1600" dirty="0"/>
          </a:p>
          <a:p>
            <a:r>
              <a:rPr lang="en-US" sz="1600" dirty="0"/>
              <a:t>Train k-Models, on every split. </a:t>
            </a:r>
            <a:r>
              <a:rPr lang="en-US" sz="1600" b="1" dirty="0"/>
              <a:t>This is one way to handle imbalance of challenge 2!</a:t>
            </a:r>
            <a:r>
              <a:rPr lang="en-US" sz="1600" dirty="0"/>
              <a:t> Combine using majority voting.</a:t>
            </a:r>
          </a:p>
          <a:p>
            <a:endParaRPr lang="en-US" sz="1600" dirty="0"/>
          </a:p>
          <a:p>
            <a:r>
              <a:rPr lang="en-US" sz="1600" dirty="0"/>
              <a:t>More robust results, as the valid split is always balanced, more data to train.</a:t>
            </a:r>
          </a:p>
          <a:p>
            <a:endParaRPr lang="en-US" sz="1600" dirty="0"/>
          </a:p>
          <a:p>
            <a:r>
              <a:rPr lang="en-US" sz="1600" dirty="0"/>
              <a:t>Can </a:t>
            </a:r>
            <a:r>
              <a:rPr lang="en-US" sz="1600" b="1" dirty="0"/>
              <a:t>work with/without masks</a:t>
            </a:r>
            <a:r>
              <a:rPr lang="en-US" sz="1600" dirty="0"/>
              <a:t>; will be discussed later in the configuration slides.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80BF25-222F-EF79-A55F-E0E162EC7061}"/>
              </a:ext>
            </a:extLst>
          </p:cNvPr>
          <p:cNvSpPr/>
          <p:nvPr/>
        </p:nvSpPr>
        <p:spPr>
          <a:xfrm>
            <a:off x="6531190" y="3423141"/>
            <a:ext cx="294168" cy="2338752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8ABC60-722F-A87B-A8B8-DDB88F5C0282}"/>
              </a:ext>
            </a:extLst>
          </p:cNvPr>
          <p:cNvSpPr/>
          <p:nvPr/>
        </p:nvSpPr>
        <p:spPr>
          <a:xfrm>
            <a:off x="6878025" y="3423140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55AFAE-B2AD-9C8B-9183-11E3ACB7EB4D}"/>
              </a:ext>
            </a:extLst>
          </p:cNvPr>
          <p:cNvSpPr/>
          <p:nvPr/>
        </p:nvSpPr>
        <p:spPr>
          <a:xfrm>
            <a:off x="6872940" y="4985076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793DD6-98A2-6699-A5A9-EEB3B978B127}"/>
              </a:ext>
            </a:extLst>
          </p:cNvPr>
          <p:cNvSpPr txBox="1"/>
          <p:nvPr/>
        </p:nvSpPr>
        <p:spPr>
          <a:xfrm rot="16200000">
            <a:off x="6580892" y="4634758"/>
            <a:ext cx="858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17B119-887B-4F1C-5F32-E9A19F9C702E}"/>
              </a:ext>
            </a:extLst>
          </p:cNvPr>
          <p:cNvSpPr/>
          <p:nvPr/>
        </p:nvSpPr>
        <p:spPr>
          <a:xfrm>
            <a:off x="7487592" y="3440838"/>
            <a:ext cx="2423178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k=1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87DB5E-3E91-AF61-4681-3315CD63F587}"/>
              </a:ext>
            </a:extLst>
          </p:cNvPr>
          <p:cNvSpPr/>
          <p:nvPr/>
        </p:nvSpPr>
        <p:spPr>
          <a:xfrm>
            <a:off x="7488857" y="4985076"/>
            <a:ext cx="2421911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k=5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06E176-9562-05B2-FC89-413254CCA9BA}"/>
              </a:ext>
            </a:extLst>
          </p:cNvPr>
          <p:cNvSpPr txBox="1"/>
          <p:nvPr/>
        </p:nvSpPr>
        <p:spPr>
          <a:xfrm rot="16200000">
            <a:off x="8086106" y="4634758"/>
            <a:ext cx="858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559D66-40D6-4049-A957-C44CDB28913A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7247357" y="3815862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824A5D-A0C2-8E37-62D0-772B3F232B91}"/>
              </a:ext>
            </a:extLst>
          </p:cNvPr>
          <p:cNvCxnSpPr/>
          <p:nvPr/>
        </p:nvCxnSpPr>
        <p:spPr>
          <a:xfrm>
            <a:off x="7242272" y="5389520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852D44C-09AA-9C69-908D-DA7F67A8D01E}"/>
              </a:ext>
            </a:extLst>
          </p:cNvPr>
          <p:cNvSpPr/>
          <p:nvPr/>
        </p:nvSpPr>
        <p:spPr>
          <a:xfrm>
            <a:off x="10124110" y="3446697"/>
            <a:ext cx="718599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Majority/Weighted  Voting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4548A8-5FC3-6328-62EF-54EB31D622F8}"/>
              </a:ext>
            </a:extLst>
          </p:cNvPr>
          <p:cNvCxnSpPr>
            <a:cxnSpLocks/>
          </p:cNvCxnSpPr>
          <p:nvPr/>
        </p:nvCxnSpPr>
        <p:spPr>
          <a:xfrm>
            <a:off x="9916212" y="3815862"/>
            <a:ext cx="207898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99CA87-5052-51D7-618F-0367C5BD5F71}"/>
              </a:ext>
            </a:extLst>
          </p:cNvPr>
          <p:cNvCxnSpPr>
            <a:cxnSpLocks/>
          </p:cNvCxnSpPr>
          <p:nvPr/>
        </p:nvCxnSpPr>
        <p:spPr>
          <a:xfrm>
            <a:off x="9910770" y="5389520"/>
            <a:ext cx="21334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CA9BFE3-0056-55D9-1491-89EDF13C1D71}"/>
              </a:ext>
            </a:extLst>
          </p:cNvPr>
          <p:cNvSpPr/>
          <p:nvPr/>
        </p:nvSpPr>
        <p:spPr>
          <a:xfrm>
            <a:off x="11021000" y="3446697"/>
            <a:ext cx="488768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D8E43B-73C2-E5B2-CC3D-CAB159CD24BE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0842709" y="4587614"/>
            <a:ext cx="178292" cy="185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326CAF-9CA0-BBAA-5032-B90C57685230}"/>
              </a:ext>
            </a:extLst>
          </p:cNvPr>
          <p:cNvGrpSpPr/>
          <p:nvPr/>
        </p:nvGrpSpPr>
        <p:grpSpPr>
          <a:xfrm>
            <a:off x="6371492" y="1187384"/>
            <a:ext cx="5149247" cy="1923432"/>
            <a:chOff x="6371492" y="1187384"/>
            <a:chExt cx="5149247" cy="19234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9A512D-1ECC-2640-943E-3DBFFE632E5D}"/>
                </a:ext>
              </a:extLst>
            </p:cNvPr>
            <p:cNvGrpSpPr/>
            <p:nvPr/>
          </p:nvGrpSpPr>
          <p:grpSpPr>
            <a:xfrm>
              <a:off x="6371492" y="1190008"/>
              <a:ext cx="4982306" cy="1857992"/>
              <a:chOff x="6371492" y="1190008"/>
              <a:chExt cx="4982306" cy="185799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8C45B3A-023F-FF46-2A58-2B003B202F51}"/>
                  </a:ext>
                </a:extLst>
              </p:cNvPr>
              <p:cNvGrpSpPr/>
              <p:nvPr/>
            </p:nvGrpSpPr>
            <p:grpSpPr>
              <a:xfrm>
                <a:off x="6371492" y="1190008"/>
                <a:ext cx="4982306" cy="1857992"/>
                <a:chOff x="855768" y="1616517"/>
                <a:chExt cx="10193232" cy="3846437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EE3031C7-E760-E0A7-C770-DCF2B4D8D9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5768" y="1974735"/>
                  <a:ext cx="5099556" cy="3442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07EC84C-C3A7-926B-5AB2-EDA5698C8C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07037" y="2392019"/>
                  <a:ext cx="4407126" cy="2863997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C6B8704-F7D7-B3A5-12FE-55FDC2A9B3E8}"/>
                    </a:ext>
                  </a:extLst>
                </p:cNvPr>
                <p:cNvSpPr txBox="1"/>
                <p:nvPr/>
              </p:nvSpPr>
              <p:spPr>
                <a:xfrm>
                  <a:off x="1839228" y="1616517"/>
                  <a:ext cx="3132637" cy="5415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E99A4B"/>
                      </a:solidFill>
                    </a:rPr>
                    <a:t>Base Model VGG16_BN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E79AA14-CF41-8BE8-06A5-922F262EF11E}"/>
                    </a:ext>
                  </a:extLst>
                </p:cNvPr>
                <p:cNvSpPr/>
                <p:nvPr/>
              </p:nvSpPr>
              <p:spPr>
                <a:xfrm>
                  <a:off x="1195754" y="2293859"/>
                  <a:ext cx="4302369" cy="1482558"/>
                </a:xfrm>
                <a:prstGeom prst="rect">
                  <a:avLst/>
                </a:prstGeom>
                <a:solidFill>
                  <a:srgbClr val="FBE5D6">
                    <a:alpha val="30196"/>
                  </a:srgb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4E6B04F-A6FD-C237-E0F4-933C332EDA0E}"/>
                    </a:ext>
                  </a:extLst>
                </p:cNvPr>
                <p:cNvSpPr/>
                <p:nvPr/>
              </p:nvSpPr>
              <p:spPr>
                <a:xfrm>
                  <a:off x="6295310" y="2180903"/>
                  <a:ext cx="4753690" cy="3282051"/>
                </a:xfrm>
                <a:prstGeom prst="rect">
                  <a:avLst/>
                </a:prstGeom>
                <a:solidFill>
                  <a:srgbClr val="7ABFF2">
                    <a:alpha val="20000"/>
                  </a:srgbClr>
                </a:solidFill>
                <a:ln>
                  <a:solidFill>
                    <a:srgbClr val="7ABFF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C0C1E74-368A-55EB-F903-F6981CDA2470}"/>
                    </a:ext>
                  </a:extLst>
                </p:cNvPr>
                <p:cNvSpPr txBox="1"/>
                <p:nvPr/>
              </p:nvSpPr>
              <p:spPr>
                <a:xfrm>
                  <a:off x="7462424" y="1639314"/>
                  <a:ext cx="2296350" cy="5415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00B0F0"/>
                      </a:solidFill>
                    </a:rPr>
                    <a:t>Attention Blocks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2E9BA3B-4988-2DFE-2DD7-0005FE7FE68A}"/>
                    </a:ext>
                  </a:extLst>
                </p:cNvPr>
                <p:cNvSpPr/>
                <p:nvPr/>
              </p:nvSpPr>
              <p:spPr>
                <a:xfrm>
                  <a:off x="3174390" y="4047924"/>
                  <a:ext cx="829041" cy="1013485"/>
                </a:xfrm>
                <a:prstGeom prst="rect">
                  <a:avLst/>
                </a:prstGeom>
                <a:solidFill>
                  <a:srgbClr val="7ABFF2">
                    <a:alpha val="20000"/>
                  </a:srgbClr>
                </a:solidFill>
                <a:ln>
                  <a:solidFill>
                    <a:srgbClr val="7ABFF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Connector: Elbow 14">
                  <a:extLst>
                    <a:ext uri="{FF2B5EF4-FFF2-40B4-BE49-F238E27FC236}">
                      <a16:creationId xmlns:a16="http://schemas.microsoft.com/office/drawing/2014/main" id="{0E67115F-76F9-099E-259E-6419C34BB562}"/>
                    </a:ext>
                  </a:extLst>
                </p:cNvPr>
                <p:cNvCxnSpPr>
                  <a:stCxn id="12" idx="3"/>
                  <a:endCxn id="10" idx="1"/>
                </p:cNvCxnSpPr>
                <p:nvPr/>
              </p:nvCxnSpPr>
              <p:spPr>
                <a:xfrm flipV="1">
                  <a:off x="4003431" y="3821929"/>
                  <a:ext cx="2291879" cy="732738"/>
                </a:xfrm>
                <a:prstGeom prst="bentConnector3">
                  <a:avLst>
                    <a:gd name="adj1" fmla="val 76343"/>
                  </a:avLst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62AF3D-9A3F-E4B4-91B6-88694562F82E}"/>
                  </a:ext>
                </a:extLst>
              </p:cNvPr>
              <p:cNvSpPr/>
              <p:nvPr/>
            </p:nvSpPr>
            <p:spPr>
              <a:xfrm>
                <a:off x="7855415" y="2106120"/>
                <a:ext cx="309530" cy="404328"/>
              </a:xfrm>
              <a:prstGeom prst="rect">
                <a:avLst/>
              </a:prstGeom>
              <a:solidFill>
                <a:srgbClr val="7ABFF2">
                  <a:alpha val="20000"/>
                </a:srgbClr>
              </a:solidFill>
              <a:ln>
                <a:solidFill>
                  <a:srgbClr val="7ABFF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FB8E1C-5FF0-9D0A-5617-875A3CB45A5F}"/>
                </a:ext>
              </a:extLst>
            </p:cNvPr>
            <p:cNvSpPr/>
            <p:nvPr/>
          </p:nvSpPr>
          <p:spPr>
            <a:xfrm>
              <a:off x="6378734" y="1187384"/>
              <a:ext cx="5142005" cy="1923432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9747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3905</TotalTime>
  <Words>1348</Words>
  <Application>Microsoft Office PowerPoint</Application>
  <PresentationFormat>Widescreen</PresentationFormat>
  <Paragraphs>211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Deep Learning CAD Project Defense</vt:lpstr>
      <vt:lpstr>Outline</vt:lpstr>
      <vt:lpstr>[1/6] Augmentation &amp; Pre-processing (1/3)</vt:lpstr>
      <vt:lpstr>[1/6] Augmentation &amp; Pre-processing – Hair Augmentation (2/3)</vt:lpstr>
      <vt:lpstr>PowerPoint Presentation</vt:lpstr>
      <vt:lpstr>[2/6] Skin Lesion Segmentation (1/1) (*)</vt:lpstr>
      <vt:lpstr>[3/6] Architectures (Base) (1/3)</vt:lpstr>
      <vt:lpstr>[3/6] Architectures (Base) (2/3)</vt:lpstr>
      <vt:lpstr>[3/6] Architectures (Ensemble) (3/3)</vt:lpstr>
      <vt:lpstr>[4/6] Configurations</vt:lpstr>
      <vt:lpstr>[5/6] Results and Discussion – Challenge 1 (1/4)</vt:lpstr>
      <vt:lpstr>[5/6] Results and Discussion – Challenge 1 (2/4)</vt:lpstr>
      <vt:lpstr>[5/6] Results and Discussion – Challenge 2 (3/4)</vt:lpstr>
      <vt:lpstr>[5/6] Results and Discussion – Challenge 2 (4/4)</vt:lpstr>
      <vt:lpstr>[6/6] Conclusion</vt:lpstr>
      <vt:lpstr>[Appendix] Skin Lesion Segmentation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CAD Project Defense</dc:title>
  <dc:creator>ABDELRAHMAN USAMA GABR ABDOU HABIB</dc:creator>
  <cp:lastModifiedBy>ABDELRAHMAN USAMA GABR ABDOU HABIB</cp:lastModifiedBy>
  <cp:revision>182</cp:revision>
  <dcterms:created xsi:type="dcterms:W3CDTF">2024-01-01T10:38:01Z</dcterms:created>
  <dcterms:modified xsi:type="dcterms:W3CDTF">2024-01-12T10:49:23Z</dcterms:modified>
</cp:coreProperties>
</file>